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2" r:id="rId3"/>
    <p:sldId id="343" r:id="rId4"/>
    <p:sldId id="344" r:id="rId5"/>
    <p:sldId id="346" r:id="rId6"/>
    <p:sldId id="358" r:id="rId7"/>
    <p:sldId id="347" r:id="rId8"/>
    <p:sldId id="350" r:id="rId9"/>
    <p:sldId id="349" r:id="rId10"/>
    <p:sldId id="359" r:id="rId11"/>
    <p:sldId id="348" r:id="rId12"/>
    <p:sldId id="352" r:id="rId13"/>
    <p:sldId id="345" r:id="rId14"/>
    <p:sldId id="351" r:id="rId15"/>
    <p:sldId id="353" r:id="rId16"/>
    <p:sldId id="360" r:id="rId17"/>
    <p:sldId id="354" r:id="rId18"/>
    <p:sldId id="355" r:id="rId19"/>
    <p:sldId id="356" r:id="rId20"/>
    <p:sldId id="3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38E9-F753-40DB-9E0E-70D68039C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CC1DC0-6622-448C-8F33-3C9A775AA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571DC1-6D4B-409C-992E-6E1F97DC0619}"/>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5" name="Footer Placeholder 4">
            <a:extLst>
              <a:ext uri="{FF2B5EF4-FFF2-40B4-BE49-F238E27FC236}">
                <a16:creationId xmlns:a16="http://schemas.microsoft.com/office/drawing/2014/main" id="{C060AFD3-4A23-40D6-B755-9227D6141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BA976-167A-40BC-A090-0038F3539482}"/>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93613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E599-FD9D-4B36-8821-658BE87D10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3A840-9D9C-4D78-9FA6-8834EE837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692F3-54B9-4FB0-A39A-85503D7466B4}"/>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5" name="Footer Placeholder 4">
            <a:extLst>
              <a:ext uri="{FF2B5EF4-FFF2-40B4-BE49-F238E27FC236}">
                <a16:creationId xmlns:a16="http://schemas.microsoft.com/office/drawing/2014/main" id="{E7105046-7B4D-42D1-A2AD-9CA5EEAE9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4AAB4-BDCF-4412-B3CA-B32089C91E7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446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83C82-ED30-4BC0-9B4B-F2AE3452D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507AB8-9101-4FF9-939E-475F6DA08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8F0AB-133E-400D-921C-C90C1A97AADC}"/>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5" name="Footer Placeholder 4">
            <a:extLst>
              <a:ext uri="{FF2B5EF4-FFF2-40B4-BE49-F238E27FC236}">
                <a16:creationId xmlns:a16="http://schemas.microsoft.com/office/drawing/2014/main" id="{711316CC-AC29-48E8-806A-41B4883B9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E60E6-CF75-4E26-B784-823A13A6BBA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38655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E73B-800D-429E-A1A5-26B3BAC81A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11DCA-3147-4D73-8D86-D49CBD9C2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2D62-4F80-4079-BE63-03EA3418814D}"/>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5" name="Footer Placeholder 4">
            <a:extLst>
              <a:ext uri="{FF2B5EF4-FFF2-40B4-BE49-F238E27FC236}">
                <a16:creationId xmlns:a16="http://schemas.microsoft.com/office/drawing/2014/main" id="{8580FC11-8CE8-494A-BF8B-19653E52D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05C68-69AC-4757-8AD9-99F8DD755A3F}"/>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3235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4E0B-4428-4D5F-8BDE-D8F5425C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BCB495-5C1E-4B4B-AD06-768D788EE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BA83-EF6A-4BED-BF85-BCDAD7459D9A}"/>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5" name="Footer Placeholder 4">
            <a:extLst>
              <a:ext uri="{FF2B5EF4-FFF2-40B4-BE49-F238E27FC236}">
                <a16:creationId xmlns:a16="http://schemas.microsoft.com/office/drawing/2014/main" id="{482C6570-4E79-44AD-8021-6A2581BCA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3B025-27D4-436F-AA90-2D143C1CEC18}"/>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50803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F6F6-05B4-4D5A-BC9F-66CA97445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FE4DDC-D825-498C-971D-3DC15F2C6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19970A-2F09-4558-8AF1-BDE934897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D749E7-D5FC-446D-B9FF-DB2860F9AC59}"/>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6" name="Footer Placeholder 5">
            <a:extLst>
              <a:ext uri="{FF2B5EF4-FFF2-40B4-BE49-F238E27FC236}">
                <a16:creationId xmlns:a16="http://schemas.microsoft.com/office/drawing/2014/main" id="{9E3B2AAD-7804-4DF2-BD00-251DA8DF3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37776-6304-4F88-90D4-3CD0C59D721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0962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A963-C442-4476-B0C1-3647F00868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A9DA8-9629-418D-ADE4-6183C7882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6794-111D-4198-90E3-BB8FF6EF1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40847A-83C1-47CB-8F97-116D37EB6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FA2B1-FDAA-4642-88F1-998C9A209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8BC5BB-D446-4C10-851A-D0E02EA55ABB}"/>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8" name="Footer Placeholder 7">
            <a:extLst>
              <a:ext uri="{FF2B5EF4-FFF2-40B4-BE49-F238E27FC236}">
                <a16:creationId xmlns:a16="http://schemas.microsoft.com/office/drawing/2014/main" id="{C4EBA5B9-48B4-44F9-A4E4-5BA668EDB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8FEA51-8CA3-4AB7-99E7-EA16E96FDE34}"/>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04563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98F5-F0D2-493A-8BEE-5A84CF817D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07AFA-EE50-46BC-873C-C303AD7FFCD6}"/>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4" name="Footer Placeholder 3">
            <a:extLst>
              <a:ext uri="{FF2B5EF4-FFF2-40B4-BE49-F238E27FC236}">
                <a16:creationId xmlns:a16="http://schemas.microsoft.com/office/drawing/2014/main" id="{037B94F4-7883-45A2-BBD1-0A18F562F3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F703D-0FB3-427A-8C5A-C14ADADE6BA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91760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160E9-C91D-48C3-9946-CD85E8698A2A}"/>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3" name="Footer Placeholder 2">
            <a:extLst>
              <a:ext uri="{FF2B5EF4-FFF2-40B4-BE49-F238E27FC236}">
                <a16:creationId xmlns:a16="http://schemas.microsoft.com/office/drawing/2014/main" id="{1B7BFD95-74C5-4CDC-B8A6-5F7199764D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AB717D-A7E9-4074-91A9-05A0F421E66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04036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722A-47A7-47DC-9ECF-54AAC1BD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FDA437-014F-4AE7-93C5-BBFD3ED12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500B00-1ED2-4E18-9E56-40985351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4F527-A902-477F-B1A8-259D33D37D8E}"/>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6" name="Footer Placeholder 5">
            <a:extLst>
              <a:ext uri="{FF2B5EF4-FFF2-40B4-BE49-F238E27FC236}">
                <a16:creationId xmlns:a16="http://schemas.microsoft.com/office/drawing/2014/main" id="{E24EBF90-548E-4DF6-976E-CF0035E8A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F725F0-A3BD-40C9-9BD6-C5717FED6F66}"/>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6587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ED9E-0F39-4889-BF08-AE089BC80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4FC70E-BE87-41A7-9FC6-6A41FCA20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23F014-335C-4421-9349-6CA9BE046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19359-3FAE-480D-B7CE-EC24C97E6A30}"/>
              </a:ext>
            </a:extLst>
          </p:cNvPr>
          <p:cNvSpPr>
            <a:spLocks noGrp="1"/>
          </p:cNvSpPr>
          <p:nvPr>
            <p:ph type="dt" sz="half" idx="10"/>
          </p:nvPr>
        </p:nvSpPr>
        <p:spPr/>
        <p:txBody>
          <a:bodyPr/>
          <a:lstStyle/>
          <a:p>
            <a:fld id="{E2A0A351-1EFA-42B5-BCA5-544DAC19DB9B}" type="datetimeFigureOut">
              <a:rPr lang="en-GB" smtClean="0"/>
              <a:t>26/10/2021</a:t>
            </a:fld>
            <a:endParaRPr lang="en-GB"/>
          </a:p>
        </p:txBody>
      </p:sp>
      <p:sp>
        <p:nvSpPr>
          <p:cNvPr id="6" name="Footer Placeholder 5">
            <a:extLst>
              <a:ext uri="{FF2B5EF4-FFF2-40B4-BE49-F238E27FC236}">
                <a16:creationId xmlns:a16="http://schemas.microsoft.com/office/drawing/2014/main" id="{F2B6BE35-3C67-407A-A675-BCC040A2AB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9ECAC-4BBF-4F52-9ECD-A9D8DF00ADF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5478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4D1BC-36A7-4237-B528-73FEB961F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33A9F0-BF6B-4C6B-B167-7C3A6B7B4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F1747-6814-4898-8831-29A100E99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A351-1EFA-42B5-BCA5-544DAC19DB9B}" type="datetimeFigureOut">
              <a:rPr lang="en-GB" smtClean="0"/>
              <a:t>26/10/2021</a:t>
            </a:fld>
            <a:endParaRPr lang="en-GB"/>
          </a:p>
        </p:txBody>
      </p:sp>
      <p:sp>
        <p:nvSpPr>
          <p:cNvPr id="5" name="Footer Placeholder 4">
            <a:extLst>
              <a:ext uri="{FF2B5EF4-FFF2-40B4-BE49-F238E27FC236}">
                <a16:creationId xmlns:a16="http://schemas.microsoft.com/office/drawing/2014/main" id="{6A598FFF-B0E5-4A6F-92DA-CAD2390E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1C1915-AE30-4D13-892B-B6AB0671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7BED8-FF59-43D1-997D-618FFECA9A73}" type="slidenum">
              <a:rPr lang="en-GB" smtClean="0"/>
              <a:t>‹#›</a:t>
            </a:fld>
            <a:endParaRPr lang="en-GB"/>
          </a:p>
        </p:txBody>
      </p:sp>
    </p:spTree>
    <p:extLst>
      <p:ext uri="{BB962C8B-B14F-4D97-AF65-F5344CB8AC3E}">
        <p14:creationId xmlns:p14="http://schemas.microsoft.com/office/powerpoint/2010/main" val="151425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ADE3C-5FA4-43D5-B59E-8CC89BC1B5D5}"/>
              </a:ext>
            </a:extLst>
          </p:cNvPr>
          <p:cNvSpPr txBox="1"/>
          <p:nvPr/>
        </p:nvSpPr>
        <p:spPr>
          <a:xfrm>
            <a:off x="781877" y="599860"/>
            <a:ext cx="10840279" cy="5658280"/>
          </a:xfrm>
          <a:prstGeom prst="rect">
            <a:avLst/>
          </a:prstGeom>
          <a:noFill/>
        </p:spPr>
        <p:txBody>
          <a:bodyPr wrap="square">
            <a:spAutoFit/>
          </a:bodyPr>
          <a:lstStyle/>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Advanced Analytical Chemistry 1</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Separation Technique, </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Chromatography</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Postgraduate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Master's degrees)</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Lecture No. 5</a:t>
            </a:r>
            <a:endParaRPr lang="en-GB" sz="3600" dirty="0">
              <a:effectLst/>
              <a:latin typeface="Times New Roman" panose="02020603050405020304" pitchFamily="18" charset="0"/>
              <a:ea typeface="Times New Roman" panose="02020603050405020304" pitchFamily="18" charset="0"/>
            </a:endParaRPr>
          </a:p>
          <a:p>
            <a:pPr algn="ctr">
              <a:lnSpc>
                <a:spcPct val="150000"/>
              </a:lnSpc>
            </a:pP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By </a:t>
            </a:r>
            <a:endParaRPr lang="en-GB" sz="2400" dirty="0">
              <a:effectLst/>
              <a:latin typeface="Times New Roman" panose="02020603050405020304" pitchFamily="18" charset="0"/>
              <a:ea typeface="Times New Roman" panose="02020603050405020304" pitchFamily="18" charset="0"/>
            </a:endParaRPr>
          </a:p>
          <a:p>
            <a:pPr algn="ct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Asst. Prof. Dr. Layla Salih Al-Omran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63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A6CBC-53DF-46CF-8E91-7FCA52DD86ED}"/>
              </a:ext>
            </a:extLst>
          </p:cNvPr>
          <p:cNvPicPr>
            <a:picLocks noChangeAspect="1"/>
          </p:cNvPicPr>
          <p:nvPr/>
        </p:nvPicPr>
        <p:blipFill>
          <a:blip r:embed="rId2"/>
          <a:stretch>
            <a:fillRect/>
          </a:stretch>
        </p:blipFill>
        <p:spPr>
          <a:xfrm>
            <a:off x="490330" y="1209083"/>
            <a:ext cx="11131827" cy="4907182"/>
          </a:xfrm>
          <a:prstGeom prst="rect">
            <a:avLst/>
          </a:prstGeom>
        </p:spPr>
      </p:pic>
    </p:spTree>
    <p:extLst>
      <p:ext uri="{BB962C8B-B14F-4D97-AF65-F5344CB8AC3E}">
        <p14:creationId xmlns:p14="http://schemas.microsoft.com/office/powerpoint/2010/main" val="255526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F239A-2C0C-4300-B42A-4F0FD4100076}"/>
              </a:ext>
            </a:extLst>
          </p:cNvPr>
          <p:cNvSpPr txBox="1"/>
          <p:nvPr/>
        </p:nvSpPr>
        <p:spPr>
          <a:xfrm>
            <a:off x="1" y="0"/>
            <a:ext cx="12192000" cy="5016758"/>
          </a:xfrm>
          <a:prstGeom prst="rect">
            <a:avLst/>
          </a:prstGeom>
          <a:noFill/>
        </p:spPr>
        <p:txBody>
          <a:bodyPr wrap="square">
            <a:spAutoFit/>
          </a:bodyPr>
          <a:lstStyle/>
          <a:p>
            <a:r>
              <a:rPr lang="en-GB" sz="3200" b="1" dirty="0">
                <a:latin typeface="Times New Roman" panose="02020603050405020304" pitchFamily="18" charset="0"/>
                <a:cs typeface="Times New Roman" panose="02020603050405020304" pitchFamily="18" charset="0"/>
              </a:rPr>
              <a:t>Detector </a:t>
            </a:r>
          </a:p>
          <a:p>
            <a:endParaRPr lang="en-GB" sz="32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The HPLC detector, must register the presence of various components of the sample, but must not detect the solvent. </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For that reason, there is no universal detector that works for all separations.</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b="1" dirty="0">
                <a:solidFill>
                  <a:srgbClr val="FF0000"/>
                </a:solidFill>
                <a:latin typeface="Times New Roman" panose="02020603050405020304" pitchFamily="18" charset="0"/>
                <a:cs typeface="Times New Roman" panose="02020603050405020304" pitchFamily="18" charset="0"/>
              </a:rPr>
              <a:t>UV absorption detector</a:t>
            </a:r>
            <a:r>
              <a:rPr lang="en-GB" sz="3200" dirty="0">
                <a:latin typeface="Times New Roman" panose="02020603050405020304" pitchFamily="18" charset="0"/>
                <a:cs typeface="Times New Roman" panose="02020603050405020304" pitchFamily="18" charset="0"/>
              </a:rPr>
              <a:t>, as most medium to large molecules absorb UV radiation. </a:t>
            </a:r>
          </a:p>
        </p:txBody>
      </p:sp>
    </p:spTree>
    <p:extLst>
      <p:ext uri="{BB962C8B-B14F-4D97-AF65-F5344CB8AC3E}">
        <p14:creationId xmlns:p14="http://schemas.microsoft.com/office/powerpoint/2010/main" val="128687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B4EE5-3024-4001-8CC7-3CCE10492A33}"/>
              </a:ext>
            </a:extLst>
          </p:cNvPr>
          <p:cNvSpPr txBox="1"/>
          <p:nvPr/>
        </p:nvSpPr>
        <p:spPr>
          <a:xfrm>
            <a:off x="522026" y="456597"/>
            <a:ext cx="10941103" cy="452431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Fluorescence and refractive index are also used for special applications.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Combination of an HPLC separation with mass spectrometry.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NMR detectors, allows the pure components of the sample to be identified and quantified by nuclear magnetic resonance after having been separated by HPLC, in one integrated process.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6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F7911-C404-455C-AC5A-15BFF528725A}"/>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3" name="Picture 2">
            <a:extLst>
              <a:ext uri="{FF2B5EF4-FFF2-40B4-BE49-F238E27FC236}">
                <a16:creationId xmlns:a16="http://schemas.microsoft.com/office/drawing/2014/main" id="{12319ED4-A43E-47D9-98DF-8725BE4B0FE2}"/>
              </a:ext>
            </a:extLst>
          </p:cNvPr>
          <p:cNvPicPr>
            <a:picLocks noChangeAspect="1"/>
          </p:cNvPicPr>
          <p:nvPr/>
        </p:nvPicPr>
        <p:blipFill>
          <a:blip r:embed="rId2"/>
          <a:stretch>
            <a:fillRect/>
          </a:stretch>
        </p:blipFill>
        <p:spPr>
          <a:xfrm>
            <a:off x="3200136" y="1866751"/>
            <a:ext cx="6096528" cy="3429297"/>
          </a:xfrm>
          <a:prstGeom prst="rect">
            <a:avLst/>
          </a:prstGeom>
        </p:spPr>
      </p:pic>
      <p:pic>
        <p:nvPicPr>
          <p:cNvPr id="4" name="Picture 3">
            <a:extLst>
              <a:ext uri="{FF2B5EF4-FFF2-40B4-BE49-F238E27FC236}">
                <a16:creationId xmlns:a16="http://schemas.microsoft.com/office/drawing/2014/main" id="{D40B783B-BED9-4FDD-8087-EC3D82D07062}"/>
              </a:ext>
            </a:extLst>
          </p:cNvPr>
          <p:cNvPicPr>
            <a:picLocks noChangeAspect="1"/>
          </p:cNvPicPr>
          <p:nvPr/>
        </p:nvPicPr>
        <p:blipFill>
          <a:blip r:embed="rId2"/>
          <a:stretch>
            <a:fillRect/>
          </a:stretch>
        </p:blipFill>
        <p:spPr>
          <a:xfrm>
            <a:off x="3352536" y="2019151"/>
            <a:ext cx="6096528" cy="3429297"/>
          </a:xfrm>
          <a:prstGeom prst="rect">
            <a:avLst/>
          </a:prstGeom>
        </p:spPr>
      </p:pic>
      <p:pic>
        <p:nvPicPr>
          <p:cNvPr id="5" name="Picture 4">
            <a:extLst>
              <a:ext uri="{FF2B5EF4-FFF2-40B4-BE49-F238E27FC236}">
                <a16:creationId xmlns:a16="http://schemas.microsoft.com/office/drawing/2014/main" id="{0633377F-D3A7-4E31-B3B8-AF073F44F87B}"/>
              </a:ext>
            </a:extLst>
          </p:cNvPr>
          <p:cNvPicPr>
            <a:picLocks noChangeAspect="1"/>
          </p:cNvPicPr>
          <p:nvPr/>
        </p:nvPicPr>
        <p:blipFill>
          <a:blip r:embed="rId2"/>
          <a:stretch>
            <a:fillRect/>
          </a:stretch>
        </p:blipFill>
        <p:spPr>
          <a:xfrm>
            <a:off x="3504936" y="2171551"/>
            <a:ext cx="6096528" cy="3429297"/>
          </a:xfrm>
          <a:prstGeom prst="rect">
            <a:avLst/>
          </a:prstGeom>
        </p:spPr>
      </p:pic>
      <p:pic>
        <p:nvPicPr>
          <p:cNvPr id="6" name="Picture 5">
            <a:extLst>
              <a:ext uri="{FF2B5EF4-FFF2-40B4-BE49-F238E27FC236}">
                <a16:creationId xmlns:a16="http://schemas.microsoft.com/office/drawing/2014/main" id="{F3505194-3A03-400C-8200-D6033579BE74}"/>
              </a:ext>
            </a:extLst>
          </p:cNvPr>
          <p:cNvPicPr>
            <a:picLocks noChangeAspect="1"/>
          </p:cNvPicPr>
          <p:nvPr/>
        </p:nvPicPr>
        <p:blipFill>
          <a:blip r:embed="rId2"/>
          <a:stretch>
            <a:fillRect/>
          </a:stretch>
        </p:blipFill>
        <p:spPr>
          <a:xfrm>
            <a:off x="3657336" y="2323951"/>
            <a:ext cx="6096528" cy="3429297"/>
          </a:xfrm>
          <a:prstGeom prst="rect">
            <a:avLst/>
          </a:prstGeom>
        </p:spPr>
      </p:pic>
      <p:pic>
        <p:nvPicPr>
          <p:cNvPr id="7" name="Picture 6">
            <a:extLst>
              <a:ext uri="{FF2B5EF4-FFF2-40B4-BE49-F238E27FC236}">
                <a16:creationId xmlns:a16="http://schemas.microsoft.com/office/drawing/2014/main" id="{3B04EABC-D006-4B84-BA93-E8D8722B393A}"/>
              </a:ext>
            </a:extLst>
          </p:cNvPr>
          <p:cNvPicPr>
            <a:picLocks noChangeAspect="1"/>
          </p:cNvPicPr>
          <p:nvPr/>
        </p:nvPicPr>
        <p:blipFill>
          <a:blip r:embed="rId2"/>
          <a:stretch>
            <a:fillRect/>
          </a:stretch>
        </p:blipFill>
        <p:spPr>
          <a:xfrm>
            <a:off x="3809736" y="2476351"/>
            <a:ext cx="6096528" cy="3429297"/>
          </a:xfrm>
          <a:prstGeom prst="rect">
            <a:avLst/>
          </a:prstGeom>
        </p:spPr>
      </p:pic>
      <p:pic>
        <p:nvPicPr>
          <p:cNvPr id="8" name="Picture 7">
            <a:extLst>
              <a:ext uri="{FF2B5EF4-FFF2-40B4-BE49-F238E27FC236}">
                <a16:creationId xmlns:a16="http://schemas.microsoft.com/office/drawing/2014/main" id="{5F5A97A5-A0A2-42C8-91F2-D65AD38EF310}"/>
              </a:ext>
            </a:extLst>
          </p:cNvPr>
          <p:cNvPicPr>
            <a:picLocks noChangeAspect="1"/>
          </p:cNvPicPr>
          <p:nvPr/>
        </p:nvPicPr>
        <p:blipFill>
          <a:blip r:embed="rId2"/>
          <a:stretch>
            <a:fillRect/>
          </a:stretch>
        </p:blipFill>
        <p:spPr>
          <a:xfrm>
            <a:off x="3962136" y="2628751"/>
            <a:ext cx="6096528" cy="3429297"/>
          </a:xfrm>
          <a:prstGeom prst="rect">
            <a:avLst/>
          </a:prstGeom>
        </p:spPr>
      </p:pic>
      <p:pic>
        <p:nvPicPr>
          <p:cNvPr id="9" name="Picture 8">
            <a:extLst>
              <a:ext uri="{FF2B5EF4-FFF2-40B4-BE49-F238E27FC236}">
                <a16:creationId xmlns:a16="http://schemas.microsoft.com/office/drawing/2014/main" id="{8FBCC9E6-5B65-4443-B411-8A892CC6B9E5}"/>
              </a:ext>
            </a:extLst>
          </p:cNvPr>
          <p:cNvPicPr>
            <a:picLocks noChangeAspect="1"/>
          </p:cNvPicPr>
          <p:nvPr/>
        </p:nvPicPr>
        <p:blipFill>
          <a:blip r:embed="rId2"/>
          <a:stretch>
            <a:fillRect/>
          </a:stretch>
        </p:blipFill>
        <p:spPr>
          <a:xfrm>
            <a:off x="4114536" y="2781151"/>
            <a:ext cx="6096528" cy="3429297"/>
          </a:xfrm>
          <a:prstGeom prst="rect">
            <a:avLst/>
          </a:prstGeom>
        </p:spPr>
      </p:pic>
      <p:sp>
        <p:nvSpPr>
          <p:cNvPr id="11" name="TextBox 10">
            <a:extLst>
              <a:ext uri="{FF2B5EF4-FFF2-40B4-BE49-F238E27FC236}">
                <a16:creationId xmlns:a16="http://schemas.microsoft.com/office/drawing/2014/main" id="{A6160B17-59C7-465A-A67F-65CC7544AAD1}"/>
              </a:ext>
            </a:extLst>
          </p:cNvPr>
          <p:cNvSpPr txBox="1"/>
          <p:nvPr/>
        </p:nvSpPr>
        <p:spPr>
          <a:xfrm>
            <a:off x="97994" y="0"/>
            <a:ext cx="12094006" cy="6555641"/>
          </a:xfrm>
          <a:prstGeom prst="rect">
            <a:avLst/>
          </a:prstGeom>
          <a:noFill/>
        </p:spPr>
        <p:txBody>
          <a:bodyPr wrap="square">
            <a:spAutoFit/>
          </a:bodyPr>
          <a:lstStyle/>
          <a:p>
            <a:r>
              <a:rPr lang="en-GB" sz="3600" b="1" dirty="0">
                <a:solidFill>
                  <a:srgbClr val="C00000"/>
                </a:solidFill>
                <a:latin typeface="Times New Roman" panose="02020603050405020304" pitchFamily="18" charset="0"/>
                <a:cs typeface="Times New Roman" panose="02020603050405020304" pitchFamily="18" charset="0"/>
              </a:rPr>
              <a:t>Technique </a:t>
            </a:r>
          </a:p>
          <a:p>
            <a:endParaRPr lang="en-GB" sz="3200" b="1" dirty="0">
              <a:solidFill>
                <a:srgbClr val="C00000"/>
              </a:solidFill>
              <a:latin typeface="Times New Roman" panose="02020603050405020304" pitchFamily="18" charset="0"/>
              <a:cs typeface="Times New Roman" panose="02020603050405020304" pitchFamily="18" charset="0"/>
            </a:endParaRPr>
          </a:p>
          <a:p>
            <a:pPr marL="514350" indent="-514350">
              <a:buAutoNum type="arabicPeriod"/>
            </a:pPr>
            <a:r>
              <a:rPr lang="en-GB" sz="3200" b="1" dirty="0">
                <a:solidFill>
                  <a:srgbClr val="C00000"/>
                </a:solidFill>
                <a:latin typeface="Times New Roman" panose="02020603050405020304" pitchFamily="18" charset="0"/>
                <a:cs typeface="Times New Roman" panose="02020603050405020304" pitchFamily="18" charset="0"/>
              </a:rPr>
              <a:t>Normal Phase vs. Reverse Phase </a:t>
            </a:r>
          </a:p>
          <a:p>
            <a:endParaRPr lang="en-GB" sz="3200" b="1"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If the stationary phase is more polar than the mobile phase, the separation is deemed normal phase. </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If the stationary phase is less polar than the mobile phase, the separation is reverse phase. </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In reverse phase HPLC, the retention time of a compound increases with decreasing polarity of the particular species. </a:t>
            </a:r>
          </a:p>
          <a:p>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52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5D20B-CB3F-45F4-A0C9-D255BE2B059F}"/>
              </a:ext>
            </a:extLst>
          </p:cNvPr>
          <p:cNvSpPr txBox="1"/>
          <p:nvPr/>
        </p:nvSpPr>
        <p:spPr>
          <a:xfrm>
            <a:off x="0" y="274682"/>
            <a:ext cx="11764369" cy="6001643"/>
          </a:xfrm>
          <a:prstGeom prst="rect">
            <a:avLst/>
          </a:prstGeom>
          <a:noFill/>
        </p:spPr>
        <p:txBody>
          <a:bodyPr wrap="square">
            <a:spAutoFit/>
          </a:bodyPr>
          <a:lstStyle/>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The key to an effective and efficient separation is to determine the appropriate ratio between polar and non-polar components in the mobile phase. </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The goal is for all the compounds to elute in as short a time as possible, while still allowing for the resolution of individual peaks. </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Typical columns for normal phase separation are packed with alumina or silica.</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 Alkyl, aliphatic or phenyl bonded phases are typically used for reverse phase separation. </a:t>
            </a:r>
            <a:endParaRPr lang="en-GB" sz="3200" dirty="0"/>
          </a:p>
        </p:txBody>
      </p:sp>
    </p:spTree>
    <p:extLst>
      <p:ext uri="{BB962C8B-B14F-4D97-AF65-F5344CB8AC3E}">
        <p14:creationId xmlns:p14="http://schemas.microsoft.com/office/powerpoint/2010/main" val="311982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7F6A5-6799-4123-9EFD-EB20D2F913B6}"/>
              </a:ext>
            </a:extLst>
          </p:cNvPr>
          <p:cNvSpPr txBox="1"/>
          <p:nvPr/>
        </p:nvSpPr>
        <p:spPr>
          <a:xfrm>
            <a:off x="168817" y="0"/>
            <a:ext cx="11668836" cy="6740307"/>
          </a:xfrm>
          <a:prstGeom prst="rect">
            <a:avLst/>
          </a:prstGeom>
          <a:noFill/>
        </p:spPr>
        <p:txBody>
          <a:bodyPr wrap="square">
            <a:spAutoFit/>
          </a:bodyPr>
          <a:lstStyle/>
          <a:p>
            <a:pPr algn="just">
              <a:lnSpc>
                <a:spcPct val="150000"/>
              </a:lnSpc>
            </a:pPr>
            <a:r>
              <a:rPr lang="en-GB" sz="3200" b="1" dirty="0">
                <a:solidFill>
                  <a:srgbClr val="C00000"/>
                </a:solidFill>
                <a:effectLst/>
                <a:latin typeface="Times New Roman" panose="02020603050405020304" pitchFamily="18" charset="0"/>
                <a:ea typeface="Times New Roman" panose="02020603050405020304" pitchFamily="18" charset="0"/>
              </a:rPr>
              <a:t>2. Isocratic Elution vs Gradient Elution</a:t>
            </a: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The isocratic and gradient elution describes the properties of the mobile phase</a:t>
            </a:r>
            <a:r>
              <a:rPr lang="en-GB" sz="3200" dirty="0">
                <a:solidFill>
                  <a:srgbClr val="C00000"/>
                </a:solidFill>
                <a:effectLst/>
                <a:latin typeface="Times New Roman" panose="02020603050405020304" pitchFamily="18" charset="0"/>
                <a:ea typeface="Times New Roman" panose="02020603050405020304" pitchFamily="18" charset="0"/>
              </a:rPr>
              <a:t>.</a:t>
            </a:r>
          </a:p>
          <a:p>
            <a:pPr marL="457200" indent="-457200">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If the composition of the mobile phase remains constant throughout the HPLC separation, the separation is deemed an </a:t>
            </a:r>
            <a:r>
              <a:rPr lang="en-GB" sz="3200" b="1" dirty="0">
                <a:solidFill>
                  <a:srgbClr val="C00000"/>
                </a:solidFill>
                <a:effectLst/>
                <a:latin typeface="Times New Roman" panose="02020603050405020304" pitchFamily="18" charset="0"/>
                <a:ea typeface="Times New Roman" panose="02020603050405020304" pitchFamily="18" charset="0"/>
              </a:rPr>
              <a:t>isocratic elution</a:t>
            </a:r>
            <a:r>
              <a:rPr lang="en-GB" sz="3200" dirty="0">
                <a:effectLst/>
                <a:latin typeface="Times New Roman" panose="02020603050405020304" pitchFamily="18" charset="0"/>
                <a:ea typeface="Times New Roman" panose="02020603050405020304" pitchFamily="18" charset="0"/>
              </a:rPr>
              <a:t>, means  the mobile phase has a constant concentration. </a:t>
            </a:r>
          </a:p>
          <a:p>
            <a:pPr marL="457200" indent="-457200">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In isocratic elution, the peak width increasing with retention time linearly in the chromatogram. </a:t>
            </a:r>
          </a:p>
          <a:p>
            <a:pPr marL="457200" indent="-457200">
              <a:buFont typeface="Wingdings" panose="05000000000000000000" pitchFamily="2" charset="2"/>
              <a:buChar char="ü"/>
            </a:pPr>
            <a:endParaRPr lang="en-GB" sz="32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 This leads to a disadvantage – the late-eluting peaks for late elution get very flat and broad. Therefore, these broad peaks become difficult to be recognized as peaks. </a:t>
            </a:r>
            <a:endParaRPr lang="en-GB" sz="3200" dirty="0"/>
          </a:p>
        </p:txBody>
      </p:sp>
    </p:spTree>
    <p:extLst>
      <p:ext uri="{BB962C8B-B14F-4D97-AF65-F5344CB8AC3E}">
        <p14:creationId xmlns:p14="http://schemas.microsoft.com/office/powerpoint/2010/main" val="73754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2BAAE5-58A6-47B8-9AF5-04530935F48E}"/>
              </a:ext>
            </a:extLst>
          </p:cNvPr>
          <p:cNvSpPr txBox="1"/>
          <p:nvPr/>
        </p:nvSpPr>
        <p:spPr>
          <a:xfrm>
            <a:off x="159025" y="130002"/>
            <a:ext cx="11873949" cy="2062103"/>
          </a:xfrm>
          <a:prstGeom prst="rect">
            <a:avLst/>
          </a:prstGeom>
          <a:noFill/>
        </p:spPr>
        <p:txBody>
          <a:bodyPr wrap="square">
            <a:spAutoFit/>
          </a:bodyPr>
          <a:lstStyle/>
          <a:p>
            <a:pPr marL="457200" indent="-457200">
              <a:buFont typeface="Wingdings" panose="05000000000000000000" pitchFamily="2" charset="2"/>
              <a:buChar char="ü"/>
            </a:pPr>
            <a:r>
              <a:rPr lang="en-GB" sz="3200" b="1" dirty="0">
                <a:latin typeface="Times New Roman" panose="02020603050405020304" pitchFamily="18" charset="0"/>
                <a:cs typeface="Times New Roman" panose="02020603050405020304" pitchFamily="18" charset="0"/>
              </a:rPr>
              <a:t>Gradient chromatography </a:t>
            </a:r>
            <a:r>
              <a:rPr lang="en-GB" sz="3200" dirty="0">
                <a:latin typeface="Times New Roman" panose="02020603050405020304" pitchFamily="18" charset="0"/>
                <a:cs typeface="Times New Roman" panose="02020603050405020304" pitchFamily="18" charset="0"/>
              </a:rPr>
              <a:t>; </a:t>
            </a:r>
            <a:r>
              <a:rPr lang="en-GB" sz="3200" i="0" dirty="0">
                <a:solidFill>
                  <a:srgbClr val="202124"/>
                </a:solidFill>
                <a:effectLst/>
                <a:latin typeface="Times New Roman" panose="02020603050405020304" pitchFamily="18" charset="0"/>
                <a:cs typeface="Times New Roman" panose="02020603050405020304" pitchFamily="18" charset="0"/>
              </a:rPr>
              <a:t>the concentration of well-retained solutes in the mobile phase is increased by constantly changing the composition, and hence the polarity, of the mobile phase during the separation.</a:t>
            </a:r>
            <a:endParaRPr lang="en-GB"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ACD096A-E8B3-4EB2-80FD-B1D965596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018" y="2305793"/>
            <a:ext cx="7010399" cy="4552207"/>
          </a:xfrm>
          <a:prstGeom prst="rect">
            <a:avLst/>
          </a:prstGeom>
        </p:spPr>
      </p:pic>
    </p:spTree>
    <p:extLst>
      <p:ext uri="{BB962C8B-B14F-4D97-AF65-F5344CB8AC3E}">
        <p14:creationId xmlns:p14="http://schemas.microsoft.com/office/powerpoint/2010/main" val="65163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21C90-BA8D-41E7-BF80-22B6752B3CB6}"/>
              </a:ext>
            </a:extLst>
          </p:cNvPr>
          <p:cNvSpPr txBox="1"/>
          <p:nvPr/>
        </p:nvSpPr>
        <p:spPr>
          <a:xfrm>
            <a:off x="145576" y="363915"/>
            <a:ext cx="11900848" cy="6494085"/>
          </a:xfrm>
          <a:prstGeom prst="rect">
            <a:avLst/>
          </a:prstGeom>
          <a:noFill/>
        </p:spPr>
        <p:txBody>
          <a:bodyPr wrap="square">
            <a:spAutoFit/>
          </a:bodyPr>
          <a:lstStyle/>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For a </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reverse phase (n-p s.) gradient</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the solvent starts out relatively polar and slowly becomes more non-polar. The gradient elution offers the most complete separation of the peaks, without taking long time. </a:t>
            </a:r>
          </a:p>
          <a:p>
            <a:pPr marL="457200" indent="-457200" algn="just">
              <a:buFont typeface="Wingdings" panose="05000000000000000000" pitchFamily="2" charset="2"/>
              <a:buChar char="ü"/>
            </a:pP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A sample containing compounds of a wide range of polarities can be separated by a gradient elution in a shorter time period without a loss of resolution in the earlier peaks or excessive broadening of later peaks. </a:t>
            </a:r>
          </a:p>
          <a:p>
            <a:pPr marL="457200" indent="-457200" algn="just">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However, gradient elution requires more complex and expensive equipment and it is more difficult to maintain a constant flow rate while there are constant changes in mobile phase composition. </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22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75198F-1825-4C35-B9CF-A1FE19A35E40}"/>
              </a:ext>
            </a:extLst>
          </p:cNvPr>
          <p:cNvSpPr txBox="1"/>
          <p:nvPr/>
        </p:nvSpPr>
        <p:spPr>
          <a:xfrm>
            <a:off x="223753" y="184936"/>
            <a:ext cx="11782717" cy="5786199"/>
          </a:xfrm>
          <a:prstGeom prst="rect">
            <a:avLst/>
          </a:prstGeom>
          <a:noFill/>
        </p:spPr>
        <p:txBody>
          <a:bodyPr wrap="square">
            <a:spAutoFit/>
          </a:bodyPr>
          <a:lstStyle/>
          <a:p>
            <a:endParaRPr lang="en-GB" sz="1800" dirty="0">
              <a:effectLst/>
              <a:latin typeface="Times New Roman" panose="02020603050405020304" pitchFamily="18" charset="0"/>
              <a:ea typeface="Times New Roman" panose="02020603050405020304" pitchFamily="18" charset="0"/>
            </a:endParaRPr>
          </a:p>
          <a:p>
            <a:r>
              <a:rPr lang="en-GB" sz="3200" dirty="0">
                <a:latin typeface="Times New Roman" panose="02020603050405020304" pitchFamily="18" charset="0"/>
                <a:ea typeface="Times New Roman" panose="02020603050405020304" pitchFamily="18" charset="0"/>
              </a:rPr>
              <a:t>Applications of HPLC </a:t>
            </a:r>
          </a:p>
          <a:p>
            <a:endParaRPr lang="en-GB" sz="32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HPLC can be used in both qualitative and quantitative applications, that is for both compound identification and quantification. </a:t>
            </a:r>
          </a:p>
          <a:p>
            <a:pPr marL="457200" indent="-457200">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Normal phase HPLC is only </a:t>
            </a:r>
            <a:r>
              <a:rPr lang="en-GB" sz="3200" dirty="0">
                <a:solidFill>
                  <a:srgbClr val="C00000"/>
                </a:solidFill>
                <a:effectLst/>
                <a:latin typeface="Times New Roman" panose="02020603050405020304" pitchFamily="18" charset="0"/>
                <a:ea typeface="Times New Roman" panose="02020603050405020304" pitchFamily="18" charset="0"/>
              </a:rPr>
              <a:t>rarely used </a:t>
            </a:r>
            <a:r>
              <a:rPr lang="en-GB" sz="3200" dirty="0">
                <a:effectLst/>
                <a:latin typeface="Times New Roman" panose="02020603050405020304" pitchFamily="18" charset="0"/>
                <a:ea typeface="Times New Roman" panose="02020603050405020304" pitchFamily="18" charset="0"/>
              </a:rPr>
              <a:t>now, almost all HPLC separation can be performed in reverse phase. </a:t>
            </a:r>
          </a:p>
          <a:p>
            <a:pPr marL="457200" indent="-457200">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Reverse phase HPLC (RPLC) is </a:t>
            </a:r>
            <a:r>
              <a:rPr lang="en-GB" sz="3200" dirty="0">
                <a:solidFill>
                  <a:srgbClr val="C00000"/>
                </a:solidFill>
                <a:effectLst/>
                <a:latin typeface="Times New Roman" panose="02020603050405020304" pitchFamily="18" charset="0"/>
                <a:ea typeface="Times New Roman" panose="02020603050405020304" pitchFamily="18" charset="0"/>
              </a:rPr>
              <a:t>ineffective</a:t>
            </a:r>
            <a:r>
              <a:rPr lang="en-GB" sz="3200" dirty="0">
                <a:effectLst/>
                <a:latin typeface="Times New Roman" panose="02020603050405020304" pitchFamily="18" charset="0"/>
                <a:ea typeface="Times New Roman" panose="02020603050405020304" pitchFamily="18" charset="0"/>
              </a:rPr>
              <a:t> in for only a few separation types; it </a:t>
            </a:r>
            <a:r>
              <a:rPr lang="en-GB" sz="3200" dirty="0">
                <a:solidFill>
                  <a:srgbClr val="C00000"/>
                </a:solidFill>
                <a:effectLst/>
                <a:latin typeface="Times New Roman" panose="02020603050405020304" pitchFamily="18" charset="0"/>
                <a:ea typeface="Times New Roman" panose="02020603050405020304" pitchFamily="18" charset="0"/>
              </a:rPr>
              <a:t>cannot </a:t>
            </a:r>
            <a:r>
              <a:rPr lang="en-GB" sz="3200" dirty="0">
                <a:effectLst/>
                <a:latin typeface="Times New Roman" panose="02020603050405020304" pitchFamily="18" charset="0"/>
                <a:ea typeface="Times New Roman" panose="02020603050405020304" pitchFamily="18" charset="0"/>
              </a:rPr>
              <a:t>separate inorganic ions (they can be separated by ion exchange chromatography). </a:t>
            </a:r>
            <a:endParaRPr lang="en-GB" sz="3200" dirty="0"/>
          </a:p>
        </p:txBody>
      </p:sp>
    </p:spTree>
    <p:extLst>
      <p:ext uri="{BB962C8B-B14F-4D97-AF65-F5344CB8AC3E}">
        <p14:creationId xmlns:p14="http://schemas.microsoft.com/office/powerpoint/2010/main" val="5306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72BECC-4D7E-4CE7-ACB4-A3563B92E555}"/>
              </a:ext>
            </a:extLst>
          </p:cNvPr>
          <p:cNvSpPr txBox="1"/>
          <p:nvPr/>
        </p:nvSpPr>
        <p:spPr>
          <a:xfrm>
            <a:off x="92765" y="181957"/>
            <a:ext cx="11788773" cy="6001643"/>
          </a:xfrm>
          <a:prstGeom prst="rect">
            <a:avLst/>
          </a:prstGeom>
          <a:noFill/>
        </p:spPr>
        <p:txBody>
          <a:bodyPr wrap="square">
            <a:spAutoFit/>
          </a:bodyPr>
          <a:lstStyle/>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It </a:t>
            </a:r>
            <a:r>
              <a:rPr lang="en-GB" sz="3200" dirty="0">
                <a:solidFill>
                  <a:srgbClr val="C00000"/>
                </a:solidFill>
                <a:effectLst/>
                <a:latin typeface="Times New Roman" panose="02020603050405020304" pitchFamily="18" charset="0"/>
                <a:ea typeface="Times New Roman" panose="02020603050405020304" pitchFamily="18" charset="0"/>
              </a:rPr>
              <a:t>cannot</a:t>
            </a:r>
            <a:r>
              <a:rPr lang="en-GB" sz="3200" dirty="0">
                <a:effectLst/>
                <a:latin typeface="Times New Roman" panose="02020603050405020304" pitchFamily="18" charset="0"/>
                <a:ea typeface="Times New Roman" panose="02020603050405020304" pitchFamily="18" charset="0"/>
              </a:rPr>
              <a:t> separate  polynucleotides (they adsorb irreversibly to the reverse phase packing). </a:t>
            </a:r>
          </a:p>
          <a:p>
            <a:pPr marL="457200" indent="-457200" algn="just">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hydrophobic compounds </a:t>
            </a:r>
            <a:r>
              <a:rPr lang="en-GB" sz="3200" dirty="0">
                <a:solidFill>
                  <a:srgbClr val="C00000"/>
                </a:solidFill>
                <a:effectLst/>
                <a:latin typeface="Times New Roman" panose="02020603050405020304" pitchFamily="18" charset="0"/>
                <a:ea typeface="Times New Roman" panose="02020603050405020304" pitchFamily="18" charset="0"/>
              </a:rPr>
              <a:t>cannot</a:t>
            </a:r>
            <a:r>
              <a:rPr lang="en-GB" sz="3200" dirty="0">
                <a:effectLst/>
                <a:latin typeface="Times New Roman" panose="02020603050405020304" pitchFamily="18" charset="0"/>
                <a:ea typeface="Times New Roman" panose="02020603050405020304" pitchFamily="18" charset="0"/>
              </a:rPr>
              <a:t> be separated effectively by RPLC (there is little selectivity). </a:t>
            </a:r>
          </a:p>
          <a:p>
            <a:pPr marL="457200" indent="-457200" algn="just">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RPLC is used for the separation of almost all other compound varieties. RPLC can be used to effectively separate similar simple and aromatic hydrocarbons, even those that differ only by a single methylene group. RPLC effectively separates simple amines, sugars, lipids, and even pharmaceutically active compounds. RPLC is also used in the separation of amino acids, peptides, and proteins. </a:t>
            </a:r>
          </a:p>
        </p:txBody>
      </p:sp>
    </p:spTree>
    <p:extLst>
      <p:ext uri="{BB962C8B-B14F-4D97-AF65-F5344CB8AC3E}">
        <p14:creationId xmlns:p14="http://schemas.microsoft.com/office/powerpoint/2010/main" val="118247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FCBD4-30F5-4ED8-B9F8-683AB8333E88}"/>
              </a:ext>
            </a:extLst>
          </p:cNvPr>
          <p:cNvSpPr txBox="1"/>
          <p:nvPr/>
        </p:nvSpPr>
        <p:spPr>
          <a:xfrm>
            <a:off x="304801" y="683209"/>
            <a:ext cx="11794434" cy="5262979"/>
          </a:xfrm>
          <a:prstGeom prst="rect">
            <a:avLst/>
          </a:prstGeom>
          <a:noFill/>
        </p:spPr>
        <p:txBody>
          <a:bodyPr wrap="square">
            <a:spAutoFit/>
          </a:bodyPr>
          <a:lstStyle/>
          <a:p>
            <a:r>
              <a:rPr lang="en-GB" sz="2800" b="1" dirty="0">
                <a:solidFill>
                  <a:srgbClr val="C00000"/>
                </a:solidFill>
                <a:latin typeface="Times New Roman" panose="02020603050405020304" pitchFamily="18" charset="0"/>
                <a:cs typeface="Times New Roman" panose="02020603050405020304" pitchFamily="18" charset="0"/>
              </a:rPr>
              <a:t>High Performance Liquid Chromatography (HPLC)</a:t>
            </a:r>
          </a:p>
          <a:p>
            <a:endParaRPr lang="en-GB" sz="2800" b="1" dirty="0">
              <a:solidFill>
                <a:srgbClr val="C00000"/>
              </a:solidFill>
              <a:latin typeface="Times New Roman" panose="02020603050405020304" pitchFamily="18" charset="0"/>
              <a:cs typeface="Times New Roman" panose="02020603050405020304" pitchFamily="18" charset="0"/>
            </a:endParaRPr>
          </a:p>
          <a:p>
            <a:r>
              <a:rPr lang="en-GB" sz="2800" dirty="0">
                <a:solidFill>
                  <a:schemeClr val="tx1">
                    <a:lumMod val="95000"/>
                    <a:lumOff val="5000"/>
                  </a:schemeClr>
                </a:solidFill>
                <a:latin typeface="Times New Roman" panose="02020603050405020304" pitchFamily="18" charset="0"/>
                <a:cs typeface="Times New Roman" panose="02020603050405020304" pitchFamily="18" charset="0"/>
              </a:rPr>
              <a:t>Formerly called high-pressure liquid chromatography, was developed from classical column liquid chromatography. </a:t>
            </a:r>
          </a:p>
          <a:p>
            <a:endParaRPr lang="en-GB"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GB" sz="2800" dirty="0">
                <a:solidFill>
                  <a:schemeClr val="tx1">
                    <a:lumMod val="95000"/>
                    <a:lumOff val="5000"/>
                  </a:schemeClr>
                </a:solidFill>
                <a:latin typeface="Times New Roman" panose="02020603050405020304" pitchFamily="18" charset="0"/>
                <a:cs typeface="Times New Roman" panose="02020603050405020304" pitchFamily="18" charset="0"/>
              </a:rPr>
              <a:t>The separation principle of HPLC is based on the distribution of the analyte (sample) between a mobile phase (eluent) and a stationary phase (packing material of the column). </a:t>
            </a:r>
          </a:p>
          <a:p>
            <a:endParaRPr lang="en-GB"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GB" sz="2800" dirty="0">
                <a:solidFill>
                  <a:schemeClr val="tx1">
                    <a:lumMod val="95000"/>
                    <a:lumOff val="5000"/>
                  </a:schemeClr>
                </a:solidFill>
                <a:latin typeface="Times New Roman" panose="02020603050405020304" pitchFamily="18" charset="0"/>
                <a:cs typeface="Times New Roman" panose="02020603050405020304" pitchFamily="18" charset="0"/>
              </a:rPr>
              <a:t>Each component in the sample interacts differently with the adsorbent material of the stationary phase, causing different flow rates for the different components and leading to the separation of the components as they flow out of the column.</a:t>
            </a:r>
          </a:p>
        </p:txBody>
      </p:sp>
    </p:spTree>
    <p:extLst>
      <p:ext uri="{BB962C8B-B14F-4D97-AF65-F5344CB8AC3E}">
        <p14:creationId xmlns:p14="http://schemas.microsoft.com/office/powerpoint/2010/main" val="84626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B988C4-D56F-4BB2-AA56-932119750F71}"/>
              </a:ext>
            </a:extLst>
          </p:cNvPr>
          <p:cNvSpPr txBox="1"/>
          <p:nvPr/>
        </p:nvSpPr>
        <p:spPr>
          <a:xfrm>
            <a:off x="150126" y="0"/>
            <a:ext cx="11122926" cy="5016758"/>
          </a:xfrm>
          <a:prstGeom prst="rect">
            <a:avLst/>
          </a:prstGeom>
          <a:noFill/>
        </p:spPr>
        <p:txBody>
          <a:bodyPr wrap="square">
            <a:spAutoFit/>
          </a:bodyPr>
          <a:lstStyle/>
          <a:p>
            <a:pPr marL="457200" indent="-457200" algn="just">
              <a:buFont typeface="Wingdings" panose="05000000000000000000" pitchFamily="2" charset="2"/>
              <a:buChar char="ü"/>
            </a:pPr>
            <a:endParaRPr lang="en-GB" sz="3200" dirty="0">
              <a:effectLst/>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Finally, RPLC is used to separate molecules of biological origin. </a:t>
            </a:r>
          </a:p>
          <a:p>
            <a:pPr marL="457200" indent="-457200" algn="just">
              <a:buFont typeface="Wingdings" panose="05000000000000000000" pitchFamily="2" charset="2"/>
              <a:buChar char="ü"/>
            </a:pPr>
            <a:endParaRPr lang="en-GB" sz="3200" dirty="0">
              <a:effectLst/>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The determination of caffeine content in coffee products is routinely done by RPLC in commercial applications in order to guarantee purity and quality of ground coffee.</a:t>
            </a:r>
          </a:p>
          <a:p>
            <a:pPr marL="457200" indent="-457200" algn="just">
              <a:buFont typeface="Wingdings" panose="05000000000000000000" pitchFamily="2" charset="2"/>
              <a:buChar char="ü"/>
            </a:pPr>
            <a:endParaRPr lang="en-GB" sz="3200" dirty="0">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3200" dirty="0">
                <a:effectLst/>
                <a:latin typeface="Times New Roman" panose="02020603050405020304" pitchFamily="18" charset="0"/>
                <a:ea typeface="Times New Roman" panose="02020603050405020304" pitchFamily="18" charset="0"/>
              </a:rPr>
              <a:t> HPLC is a useful addition to an analytical arsenal, especially for the separation of a sample before further analysis.</a:t>
            </a:r>
          </a:p>
        </p:txBody>
      </p:sp>
    </p:spTree>
    <p:extLst>
      <p:ext uri="{BB962C8B-B14F-4D97-AF65-F5344CB8AC3E}">
        <p14:creationId xmlns:p14="http://schemas.microsoft.com/office/powerpoint/2010/main" val="164955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8224B4-179F-4E26-B85C-3C490CD5514B}"/>
              </a:ext>
            </a:extLst>
          </p:cNvPr>
          <p:cNvSpPr txBox="1"/>
          <p:nvPr/>
        </p:nvSpPr>
        <p:spPr>
          <a:xfrm>
            <a:off x="145774" y="0"/>
            <a:ext cx="10561983" cy="2523768"/>
          </a:xfrm>
          <a:prstGeom prst="rect">
            <a:avLst/>
          </a:prstGeom>
          <a:noFill/>
        </p:spPr>
        <p:txBody>
          <a:bodyPr wrap="square">
            <a:spAutoFit/>
          </a:bodyPr>
          <a:lstStyle/>
          <a:p>
            <a:r>
              <a:rPr lang="en-GB" sz="2800" b="1" dirty="0">
                <a:solidFill>
                  <a:srgbClr val="C00000"/>
                </a:solidFill>
                <a:latin typeface="Times New Roman" panose="02020603050405020304" pitchFamily="18" charset="0"/>
                <a:cs typeface="Times New Roman" panose="02020603050405020304" pitchFamily="18" charset="0"/>
              </a:rPr>
              <a:t>HPLC instrumentation consists </a:t>
            </a:r>
          </a:p>
          <a:p>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The basic HPLC instrumentation consists of pump(s), injector (manual or automatic injection), column(s), detector, and a data handling device, as shown in the figure below. </a:t>
            </a:r>
          </a:p>
          <a:p>
            <a:endParaRPr lang="en-GB" dirty="0"/>
          </a:p>
        </p:txBody>
      </p:sp>
      <p:pic>
        <p:nvPicPr>
          <p:cNvPr id="4" name="Picture 3">
            <a:extLst>
              <a:ext uri="{FF2B5EF4-FFF2-40B4-BE49-F238E27FC236}">
                <a16:creationId xmlns:a16="http://schemas.microsoft.com/office/drawing/2014/main" id="{0375A531-C7E1-45B2-8B81-AD991835DB5B}"/>
              </a:ext>
            </a:extLst>
          </p:cNvPr>
          <p:cNvPicPr>
            <a:picLocks noChangeAspect="1"/>
          </p:cNvPicPr>
          <p:nvPr/>
        </p:nvPicPr>
        <p:blipFill>
          <a:blip r:embed="rId2"/>
          <a:stretch>
            <a:fillRect/>
          </a:stretch>
        </p:blipFill>
        <p:spPr>
          <a:xfrm>
            <a:off x="2852753" y="2270058"/>
            <a:ext cx="8477856" cy="4558125"/>
          </a:xfrm>
          <a:prstGeom prst="rect">
            <a:avLst/>
          </a:prstGeom>
        </p:spPr>
      </p:pic>
    </p:spTree>
    <p:extLst>
      <p:ext uri="{BB962C8B-B14F-4D97-AF65-F5344CB8AC3E}">
        <p14:creationId xmlns:p14="http://schemas.microsoft.com/office/powerpoint/2010/main" val="117914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5A612-97ED-49F7-9438-BDA1D05A9709}"/>
              </a:ext>
            </a:extLst>
          </p:cNvPr>
          <p:cNvPicPr>
            <a:picLocks noChangeAspect="1"/>
          </p:cNvPicPr>
          <p:nvPr/>
        </p:nvPicPr>
        <p:blipFill>
          <a:blip r:embed="rId2"/>
          <a:stretch>
            <a:fillRect/>
          </a:stretch>
        </p:blipFill>
        <p:spPr>
          <a:xfrm>
            <a:off x="1447800" y="196850"/>
            <a:ext cx="9696450" cy="6464300"/>
          </a:xfrm>
          <a:prstGeom prst="rect">
            <a:avLst/>
          </a:prstGeom>
        </p:spPr>
      </p:pic>
    </p:spTree>
    <p:extLst>
      <p:ext uri="{BB962C8B-B14F-4D97-AF65-F5344CB8AC3E}">
        <p14:creationId xmlns:p14="http://schemas.microsoft.com/office/powerpoint/2010/main" val="107988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36339-B5F7-4ECB-9334-6DA2128A2EEE}"/>
              </a:ext>
            </a:extLst>
          </p:cNvPr>
          <p:cNvSpPr txBox="1"/>
          <p:nvPr/>
        </p:nvSpPr>
        <p:spPr>
          <a:xfrm>
            <a:off x="143855" y="151179"/>
            <a:ext cx="11904289" cy="6494085"/>
          </a:xfrm>
          <a:prstGeom prst="rect">
            <a:avLst/>
          </a:prstGeom>
          <a:noFill/>
        </p:spPr>
        <p:txBody>
          <a:bodyPr wrap="square">
            <a:spAutoFit/>
          </a:bodyPr>
          <a:lstStyle/>
          <a:p>
            <a:r>
              <a:rPr lang="en-GB" sz="3200" b="1" dirty="0">
                <a:solidFill>
                  <a:srgbClr val="C00000"/>
                </a:solidFill>
                <a:latin typeface="Times New Roman" panose="02020603050405020304" pitchFamily="18" charset="0"/>
                <a:cs typeface="Times New Roman" panose="02020603050405020304" pitchFamily="18" charset="0"/>
              </a:rPr>
              <a:t>Features of HPLC </a:t>
            </a:r>
          </a:p>
          <a:p>
            <a:endParaRPr lang="en-GB" sz="3200" b="1" dirty="0">
              <a:solidFill>
                <a:srgbClr val="C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HPLC is distinguished from traditional ("low pressure") liquid chromatography because operational pressures are  significantly higher(50–350 bar)</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In low pressure liquid chromatography typically relies on the force of gravity , resulting in a slow flow rate and largely limiting the size of particles being used in column.</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Relies on pumps to pass a pressurized liquid through the column, which greatly reduces the time of separation and thus increases efficiency.</a:t>
            </a:r>
            <a:r>
              <a:rPr lang="en-GB"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763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0CF5F8-7291-4517-906D-32AD52171C2B}"/>
              </a:ext>
            </a:extLst>
          </p:cNvPr>
          <p:cNvSpPr txBox="1"/>
          <p:nvPr/>
        </p:nvSpPr>
        <p:spPr>
          <a:xfrm>
            <a:off x="145773" y="408299"/>
            <a:ext cx="11900454" cy="3539430"/>
          </a:xfrm>
          <a:prstGeom prst="rect">
            <a:avLst/>
          </a:prstGeom>
          <a:noFill/>
        </p:spPr>
        <p:txBody>
          <a:bodyPr wrap="square">
            <a:spAutoFit/>
          </a:bodyPr>
          <a:lstStyle/>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small sample amount (typical 10 up to 100 </a:t>
            </a:r>
            <a:r>
              <a:rPr lang="en-GB" sz="3200" dirty="0" err="1">
                <a:latin typeface="Times New Roman" panose="02020603050405020304" pitchFamily="18" charset="0"/>
                <a:cs typeface="Times New Roman" panose="02020603050405020304" pitchFamily="18" charset="0"/>
              </a:rPr>
              <a:t>μl</a:t>
            </a:r>
            <a:r>
              <a:rPr lang="en-GB" sz="3200" dirty="0">
                <a:latin typeface="Times New Roman" panose="02020603050405020304" pitchFamily="18" charset="0"/>
                <a:cs typeface="Times New Roman" panose="02020603050405020304" pitchFamily="18" charset="0"/>
              </a:rPr>
              <a:t>) separated in analytical HPLC</a:t>
            </a:r>
          </a:p>
          <a:p>
            <a:pPr marL="457200" indent="-457200">
              <a:buFont typeface="Wingdings" panose="05000000000000000000" pitchFamily="2" charset="2"/>
              <a:buChar char="ü"/>
            </a:pPr>
            <a:endParaRPr lang="en-GB"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3200" dirty="0">
                <a:latin typeface="Times New Roman" panose="02020603050405020304" pitchFamily="18" charset="0"/>
                <a:cs typeface="Times New Roman" panose="02020603050405020304" pitchFamily="18" charset="0"/>
              </a:rPr>
              <a:t>The columns are made with smaller adsorbent particles. This gives HPLC superior resolving power, which makes it a popular chromatographic technique.</a:t>
            </a:r>
          </a:p>
          <a:p>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36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1F90C6-872E-49D3-A22A-4AC041FE74FA}"/>
              </a:ext>
            </a:extLst>
          </p:cNvPr>
          <p:cNvSpPr txBox="1"/>
          <p:nvPr/>
        </p:nvSpPr>
        <p:spPr>
          <a:xfrm>
            <a:off x="132348" y="271988"/>
            <a:ext cx="11947358" cy="6124754"/>
          </a:xfrm>
          <a:prstGeom prst="rect">
            <a:avLst/>
          </a:prstGeom>
          <a:noFill/>
        </p:spPr>
        <p:txBody>
          <a:bodyPr wrap="square">
            <a:spAutoFit/>
          </a:bodyPr>
          <a:lstStyle/>
          <a:p>
            <a:r>
              <a:rPr lang="en-GB" sz="2800" b="1" dirty="0">
                <a:latin typeface="Times New Roman" panose="02020603050405020304" pitchFamily="18" charset="0"/>
                <a:cs typeface="Times New Roman" panose="02020603050405020304" pitchFamily="18" charset="0"/>
              </a:rPr>
              <a:t>Solvent </a:t>
            </a:r>
          </a:p>
          <a:p>
            <a:r>
              <a:rPr lang="en-GB" sz="2800" dirty="0">
                <a:latin typeface="Times New Roman" panose="02020603050405020304" pitchFamily="18" charset="0"/>
                <a:cs typeface="Times New Roman" panose="02020603050405020304" pitchFamily="18" charset="0"/>
              </a:rPr>
              <a:t>Normal Phase Chromatography - separation uses non-polar solvents such as Chloroform, Hexanes, cyclohexane, etc. Reverse Phase Chromatography - separation uses polar solvents such as methanol, acetonitrile, water, etc. </a:t>
            </a:r>
          </a:p>
          <a:p>
            <a:endParaRPr lang="en-GB" sz="2800" dirty="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Column </a:t>
            </a: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If a species interacts more strongly with the stationary phase in the column, it will spend more time adsorbed to the column's adsorbent and will therefore have a greater retention time.</a:t>
            </a:r>
          </a:p>
          <a:p>
            <a:pPr marL="457200" indent="-45720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Columns can be packed with solids such as silica or alumina; these columns are called </a:t>
            </a:r>
            <a:r>
              <a:rPr lang="en-GB" sz="2800" b="1" dirty="0">
                <a:latin typeface="Times New Roman" panose="02020603050405020304" pitchFamily="18" charset="0"/>
                <a:cs typeface="Times New Roman" panose="02020603050405020304" pitchFamily="18" charset="0"/>
              </a:rPr>
              <a:t>homogeneous columns</a:t>
            </a:r>
            <a:r>
              <a:rPr lang="en-GB" sz="2800" dirty="0">
                <a:latin typeface="Times New Roman" panose="02020603050405020304" pitchFamily="18" charset="0"/>
                <a:cs typeface="Times New Roman" panose="02020603050405020304" pitchFamily="18" charset="0"/>
              </a:rPr>
              <a:t>. If stationary phase in the column is a liquid, the column is </a:t>
            </a:r>
            <a:r>
              <a:rPr lang="en-GB" sz="2800" b="1" dirty="0">
                <a:latin typeface="Times New Roman" panose="02020603050405020304" pitchFamily="18" charset="0"/>
                <a:cs typeface="Times New Roman" panose="02020603050405020304" pitchFamily="18" charset="0"/>
              </a:rPr>
              <a:t>a bonded column</a:t>
            </a:r>
            <a:r>
              <a:rPr lang="en-GB" sz="2800" dirty="0">
                <a:latin typeface="Times New Roman" panose="02020603050405020304" pitchFamily="18" charset="0"/>
                <a:cs typeface="Times New Roman" panose="02020603050405020304" pitchFamily="18" charset="0"/>
              </a:rPr>
              <a:t>. Bonded columns contain a liquid stationary phase bonded to a solid support, which is usually silica or alumina. </a:t>
            </a:r>
          </a:p>
        </p:txBody>
      </p:sp>
    </p:spTree>
    <p:extLst>
      <p:ext uri="{BB962C8B-B14F-4D97-AF65-F5344CB8AC3E}">
        <p14:creationId xmlns:p14="http://schemas.microsoft.com/office/powerpoint/2010/main" val="102814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56EF2-395B-42A7-8565-457C37E2A5B1}"/>
              </a:ext>
            </a:extLst>
          </p:cNvPr>
          <p:cNvSpPr txBox="1"/>
          <p:nvPr/>
        </p:nvSpPr>
        <p:spPr>
          <a:xfrm>
            <a:off x="243639" y="0"/>
            <a:ext cx="8768013" cy="3754874"/>
          </a:xfrm>
          <a:prstGeom prst="rect">
            <a:avLst/>
          </a:prstGeom>
          <a:noFill/>
        </p:spPr>
        <p:txBody>
          <a:bodyPr wrap="square">
            <a:spAutoFit/>
          </a:bodyPr>
          <a:lstStyle/>
          <a:p>
            <a:pPr algn="just">
              <a:lnSpc>
                <a:spcPct val="150000"/>
              </a:lnSpc>
            </a:pPr>
            <a:r>
              <a:rPr lang="en-GB" sz="2800" b="1" dirty="0">
                <a:solidFill>
                  <a:srgbClr val="000000"/>
                </a:solidFill>
                <a:effectLst/>
                <a:latin typeface="Times New Roman" panose="02020603050405020304" pitchFamily="18" charset="0"/>
                <a:ea typeface="Calibri" panose="020F0502020204030204" pitchFamily="34" charset="0"/>
              </a:rPr>
              <a:t>Different Types of HPLC Columns Used in Analysis</a:t>
            </a:r>
            <a:endParaRPr lang="en-GB" sz="2800" dirty="0">
              <a:solidFill>
                <a:srgbClr val="000000"/>
              </a:solidFill>
              <a:effectLst/>
              <a:latin typeface="Times New Roman" panose="02020603050405020304" pitchFamily="18" charset="0"/>
              <a:ea typeface="Calibri" panose="020F0502020204030204" pitchFamily="34" charset="0"/>
            </a:endParaRPr>
          </a:p>
          <a:p>
            <a:pPr lvl="0" algn="just">
              <a:lnSpc>
                <a:spcPct val="150000"/>
              </a:lnSpc>
              <a:buSzPts val="1000"/>
              <a:tabLst>
                <a:tab pos="457200" algn="l"/>
              </a:tabLst>
            </a:pPr>
            <a:endParaRPr lang="en-GB" sz="2800" dirty="0">
              <a:solidFill>
                <a:srgbClr val="000000"/>
              </a:solidFill>
              <a:effectLst/>
              <a:latin typeface="Times New Roman" panose="02020603050405020304" pitchFamily="18" charset="0"/>
              <a:ea typeface="Calibri" panose="020F0502020204030204" pitchFamily="34" charset="0"/>
            </a:endParaRPr>
          </a:p>
          <a:p>
            <a:pPr lvl="0" algn="just">
              <a:lnSpc>
                <a:spcPct val="150000"/>
              </a:lnSpc>
              <a:buSzPts val="1000"/>
              <a:tabLst>
                <a:tab pos="457200" algn="l"/>
              </a:tabLst>
            </a:pPr>
            <a:r>
              <a:rPr lang="en-GB" sz="2800" dirty="0">
                <a:solidFill>
                  <a:srgbClr val="000000"/>
                </a:solidFill>
                <a:effectLst/>
                <a:latin typeface="Times New Roman" panose="02020603050405020304" pitchFamily="18" charset="0"/>
                <a:ea typeface="Calibri" panose="020F0502020204030204" pitchFamily="34" charset="0"/>
              </a:rPr>
              <a:t>Normal Phase Columns.</a:t>
            </a:r>
          </a:p>
          <a:p>
            <a:pPr lvl="0" algn="just">
              <a:lnSpc>
                <a:spcPct val="150000"/>
              </a:lnSpc>
              <a:buSzPts val="1000"/>
              <a:tabLst>
                <a:tab pos="457200" algn="l"/>
              </a:tabLst>
            </a:pPr>
            <a:r>
              <a:rPr lang="en-GB" sz="2800" dirty="0">
                <a:solidFill>
                  <a:srgbClr val="000000"/>
                </a:solidFill>
                <a:effectLst/>
                <a:latin typeface="Times New Roman" panose="02020603050405020304" pitchFamily="18" charset="0"/>
                <a:ea typeface="Calibri" panose="020F0502020204030204" pitchFamily="34" charset="0"/>
              </a:rPr>
              <a:t>Reverse Phase Columns.</a:t>
            </a:r>
          </a:p>
          <a:p>
            <a:pPr lvl="0" algn="just">
              <a:lnSpc>
                <a:spcPct val="150000"/>
              </a:lnSpc>
              <a:buSzPts val="1000"/>
              <a:tabLst>
                <a:tab pos="457200" algn="l"/>
              </a:tabLst>
            </a:pPr>
            <a:r>
              <a:rPr lang="en-GB" sz="2800" dirty="0">
                <a:solidFill>
                  <a:srgbClr val="000000"/>
                </a:solidFill>
                <a:effectLst/>
                <a:latin typeface="Times New Roman" panose="02020603050405020304" pitchFamily="18" charset="0"/>
                <a:ea typeface="Calibri" panose="020F0502020204030204" pitchFamily="34" charset="0"/>
              </a:rPr>
              <a:t>Ion Exchange Columns.</a:t>
            </a:r>
          </a:p>
          <a:p>
            <a:r>
              <a:rPr lang="en-US" sz="2800" dirty="0">
                <a:effectLst/>
                <a:latin typeface="Times New Roman" panose="02020603050405020304" pitchFamily="18" charset="0"/>
                <a:ea typeface="Times New Roman" panose="02020603050405020304" pitchFamily="18" charset="0"/>
              </a:rPr>
              <a:t>Size Exclusion Columns</a:t>
            </a:r>
            <a:endParaRPr lang="en-GB" sz="2800" dirty="0"/>
          </a:p>
        </p:txBody>
      </p:sp>
      <p:pic>
        <p:nvPicPr>
          <p:cNvPr id="4" name="Picture 3">
            <a:extLst>
              <a:ext uri="{FF2B5EF4-FFF2-40B4-BE49-F238E27FC236}">
                <a16:creationId xmlns:a16="http://schemas.microsoft.com/office/drawing/2014/main" id="{A607E988-4979-4810-A583-5F3C4B6A4056}"/>
              </a:ext>
            </a:extLst>
          </p:cNvPr>
          <p:cNvPicPr>
            <a:picLocks noChangeAspect="1"/>
          </p:cNvPicPr>
          <p:nvPr/>
        </p:nvPicPr>
        <p:blipFill>
          <a:blip r:embed="rId2"/>
          <a:stretch>
            <a:fillRect/>
          </a:stretch>
        </p:blipFill>
        <p:spPr>
          <a:xfrm>
            <a:off x="5436028" y="835255"/>
            <a:ext cx="5854825" cy="4081047"/>
          </a:xfrm>
          <a:prstGeom prst="rect">
            <a:avLst/>
          </a:prstGeom>
        </p:spPr>
      </p:pic>
      <p:sp>
        <p:nvSpPr>
          <p:cNvPr id="5" name="TextBox 4">
            <a:extLst>
              <a:ext uri="{FF2B5EF4-FFF2-40B4-BE49-F238E27FC236}">
                <a16:creationId xmlns:a16="http://schemas.microsoft.com/office/drawing/2014/main" id="{2CD71CBD-1430-471C-94A1-47A95E0C85A7}"/>
              </a:ext>
            </a:extLst>
          </p:cNvPr>
          <p:cNvSpPr txBox="1"/>
          <p:nvPr/>
        </p:nvSpPr>
        <p:spPr>
          <a:xfrm>
            <a:off x="146907" y="4916302"/>
            <a:ext cx="11898185" cy="1569660"/>
          </a:xfrm>
          <a:prstGeom prst="rect">
            <a:avLst/>
          </a:prstGeom>
          <a:noFill/>
        </p:spPr>
        <p:txBody>
          <a:bodyPr wrap="square">
            <a:spAutoFit/>
          </a:bodyPr>
          <a:lstStyle/>
          <a:p>
            <a:r>
              <a:rPr lang="en-GB" sz="3200" dirty="0">
                <a:latin typeface="Times New Roman" panose="02020603050405020304" pitchFamily="18" charset="0"/>
                <a:cs typeface="Times New Roman" panose="02020603050405020304" pitchFamily="18" charset="0"/>
              </a:rPr>
              <a:t>Column dimensions are 2.1–4.6 mm diameter, and 30–250 mm length. Also, HPLC columns are made with smaller adsorbent particles (2–50 </a:t>
            </a:r>
            <a:r>
              <a:rPr lang="en-GB" sz="3200" dirty="0" err="1">
                <a:latin typeface="Times New Roman" panose="02020603050405020304" pitchFamily="18" charset="0"/>
                <a:cs typeface="Times New Roman" panose="02020603050405020304" pitchFamily="18" charset="0"/>
              </a:rPr>
              <a:t>μm</a:t>
            </a:r>
            <a:r>
              <a:rPr lang="en-GB" sz="3200" dirty="0">
                <a:latin typeface="Times New Roman" panose="02020603050405020304" pitchFamily="18" charset="0"/>
                <a:cs typeface="Times New Roman" panose="02020603050405020304" pitchFamily="18" charset="0"/>
              </a:rPr>
              <a:t> in average particle size). </a:t>
            </a:r>
            <a:endParaRPr lang="en-GB" sz="3200" dirty="0"/>
          </a:p>
        </p:txBody>
      </p:sp>
    </p:spTree>
    <p:extLst>
      <p:ext uri="{BB962C8B-B14F-4D97-AF65-F5344CB8AC3E}">
        <p14:creationId xmlns:p14="http://schemas.microsoft.com/office/powerpoint/2010/main" val="284986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2801E1-589E-46A3-9572-312A9B95C508}"/>
              </a:ext>
            </a:extLst>
          </p:cNvPr>
          <p:cNvSpPr txBox="1"/>
          <p:nvPr/>
        </p:nvSpPr>
        <p:spPr>
          <a:xfrm>
            <a:off x="180475" y="101928"/>
            <a:ext cx="6629400" cy="4893647"/>
          </a:xfrm>
          <a:prstGeom prst="rect">
            <a:avLst/>
          </a:prstGeom>
          <a:noFill/>
        </p:spPr>
        <p:txBody>
          <a:bodyPr wrap="square">
            <a:spAutoFit/>
          </a:bodyPr>
          <a:lstStyle/>
          <a:p>
            <a:r>
              <a:rPr lang="en-GB" sz="3200" b="1" dirty="0">
                <a:latin typeface="Times New Roman" panose="02020603050405020304" pitchFamily="18" charset="0"/>
                <a:cs typeface="Times New Roman" panose="02020603050405020304" pitchFamily="18" charset="0"/>
              </a:rPr>
              <a:t>Pump </a:t>
            </a:r>
          </a:p>
          <a:p>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The HPLC pump drives the solvent and sample through the column. To reduce variation in the elution, </a:t>
            </a: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the pump must maintain a constant flow rate, this is achieved with multi-piston pumps. </a:t>
            </a: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The presence of two pistons allows the flow rate to be controlled by one piston as the other recharges. </a:t>
            </a:r>
          </a:p>
        </p:txBody>
      </p:sp>
      <p:pic>
        <p:nvPicPr>
          <p:cNvPr id="5" name="Picture 4">
            <a:extLst>
              <a:ext uri="{FF2B5EF4-FFF2-40B4-BE49-F238E27FC236}">
                <a16:creationId xmlns:a16="http://schemas.microsoft.com/office/drawing/2014/main" id="{33F45FB9-0F7A-499A-8CC8-F47FA7837F83}"/>
              </a:ext>
            </a:extLst>
          </p:cNvPr>
          <p:cNvPicPr>
            <a:picLocks noChangeAspect="1"/>
          </p:cNvPicPr>
          <p:nvPr/>
        </p:nvPicPr>
        <p:blipFill>
          <a:blip r:embed="rId2"/>
          <a:stretch>
            <a:fillRect/>
          </a:stretch>
        </p:blipFill>
        <p:spPr>
          <a:xfrm>
            <a:off x="7075878" y="811289"/>
            <a:ext cx="5116122" cy="3108755"/>
          </a:xfrm>
          <a:prstGeom prst="rect">
            <a:avLst/>
          </a:prstGeom>
        </p:spPr>
      </p:pic>
      <p:sp>
        <p:nvSpPr>
          <p:cNvPr id="9" name="TextBox 8">
            <a:extLst>
              <a:ext uri="{FF2B5EF4-FFF2-40B4-BE49-F238E27FC236}">
                <a16:creationId xmlns:a16="http://schemas.microsoft.com/office/drawing/2014/main" id="{41AD0A73-5975-497C-93D7-0F97A03B9C46}"/>
              </a:ext>
            </a:extLst>
          </p:cNvPr>
          <p:cNvSpPr txBox="1"/>
          <p:nvPr/>
        </p:nvSpPr>
        <p:spPr>
          <a:xfrm>
            <a:off x="180475" y="5018242"/>
            <a:ext cx="12011525" cy="1384995"/>
          </a:xfrm>
          <a:prstGeom prst="rect">
            <a:avLst/>
          </a:prstGeom>
          <a:noFill/>
        </p:spPr>
        <p:txBody>
          <a:bodyPr wrap="square">
            <a:spAutoFit/>
          </a:bodyPr>
          <a:lstStyle/>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A syringe pump can be used for even greater control of flow rate; however, the syringe pump is unable to produce as much pressure as a piston pump, so it cannot be used in all HPLC applications. </a:t>
            </a:r>
          </a:p>
        </p:txBody>
      </p:sp>
    </p:spTree>
    <p:extLst>
      <p:ext uri="{BB962C8B-B14F-4D97-AF65-F5344CB8AC3E}">
        <p14:creationId xmlns:p14="http://schemas.microsoft.com/office/powerpoint/2010/main" val="1850847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6487</TotalTime>
  <Words>1279</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Al-Omran (Univesity of Basrah)</dc:creator>
  <cp:lastModifiedBy>Layla Al-Omran (Univesity of Basrah)</cp:lastModifiedBy>
  <cp:revision>66</cp:revision>
  <dcterms:created xsi:type="dcterms:W3CDTF">2021-09-20T15:29:42Z</dcterms:created>
  <dcterms:modified xsi:type="dcterms:W3CDTF">2021-10-26T07:18:28Z</dcterms:modified>
</cp:coreProperties>
</file>